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24650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22" autoAdjust="0"/>
  </p:normalViewPr>
  <p:slideViewPr>
    <p:cSldViewPr>
      <p:cViewPr>
        <p:scale>
          <a:sx n="124" d="100"/>
          <a:sy n="124" d="100"/>
        </p:scale>
        <p:origin x="858" y="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atianagaeva:Documents:&#1058;&#1045;&#1061;&#1055;&#1051;&#1040;&#1058;&#1060;&#1054;&#1056;&#1052;&#1067;:&#1053;&#1072;&#1096;&#1080;:&#1045;&#1074;&#1088;&#1072;&#1079;&#1080;&#1081;&#1089;&#1082;&#1072;&#1103;%20&#1073;&#1080;&#1086;&#1090;&#1077;&#1093;&#1085;&#1086;&#1083;&#1086;&#1075;&#1080;&#1095;&#1077;&#1089;&#1082;&#1072;&#1103;%20&#1058;&#1055;:2016:&#1086;&#1089;&#1085;&#1086;&#1074;&#1072;%20&#1076;&#1083;&#1103;%20&#1095;&#1083;&#1077;&#1085;&#1086;&#107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964722026770696E-2"/>
          <c:y val="7.2278053443108796E-3"/>
          <c:w val="0.46263043818176602"/>
          <c:h val="0.9786353777298080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8902034453815E-2"/>
          <c:y val="0.13511234506091399"/>
          <c:w val="0.53589472001279004"/>
          <c:h val="0.81365132826604802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16714862878484"/>
                  <c:y val="0.11001986369330601"/>
                </c:manualLayout>
              </c:layout>
              <c:tx>
                <c:rich>
                  <a:bodyPr/>
                  <a:lstStyle/>
                  <a:p>
                    <a:r>
                      <a:rPr lang="ru-RU" sz="1300" b="1"/>
                      <a:t>12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0856881286694601E-2"/>
                  <c:y val="-0.130032965685805"/>
                </c:manualLayout>
              </c:layout>
              <c:tx>
                <c:rich>
                  <a:bodyPr/>
                  <a:lstStyle/>
                  <a:p>
                    <a:r>
                      <a:rPr lang="ru-RU" sz="1300" b="1"/>
                      <a:t>8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147692991377001"/>
                  <c:y val="5.05968685471729E-2"/>
                </c:manualLayout>
              </c:layout>
              <c:tx>
                <c:rich>
                  <a:bodyPr/>
                  <a:lstStyle/>
                  <a:p>
                    <a:r>
                      <a:rPr lang="ru-RU" sz="1300" b="1"/>
                      <a:t>13</a:t>
                    </a:r>
                    <a:endParaRPr lang="en-US" sz="1300" b="1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8.8190974859107107E-3"/>
                  <c:y val="0.13598440368364401"/>
                </c:manualLayout>
              </c:layout>
              <c:tx>
                <c:rich>
                  <a:bodyPr/>
                  <a:lstStyle/>
                  <a:p>
                    <a:r>
                      <a:rPr lang="ru-RU" sz="1300" b="1"/>
                      <a:t>1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Sheet1!$A$3:$A$6</c:f>
              <c:strCache>
                <c:ptCount val="4"/>
                <c:pt idx="0">
                  <c:v>Республика Беларусь</c:v>
                </c:pt>
                <c:pt idx="1">
                  <c:v>Республика Казахстан</c:v>
                </c:pt>
                <c:pt idx="2">
                  <c:v>Российская Федерация</c:v>
                </c:pt>
                <c:pt idx="3">
                  <c:v>Республика Армения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  <c:pt idx="0">
                  <c:v>12</c:v>
                </c:pt>
                <c:pt idx="1">
                  <c:v>8</c:v>
                </c:pt>
                <c:pt idx="2">
                  <c:v>13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54157004217814197"/>
          <c:y val="0.25664739884393101"/>
          <c:w val="0.45625432644236102"/>
          <c:h val="0.6428696619915790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3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18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29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84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0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6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52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78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51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93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8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EA389-35BD-4735-A866-C988085C654E}" type="datetimeFigureOut">
              <a:rPr lang="ru-RU" smtClean="0"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E056C-5B34-4A7D-BA90-AD282E61CD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72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iorosinfo.ru" TargetMode="External"/><Relationship Id="rId3" Type="http://schemas.openxmlformats.org/officeDocument/2006/relationships/chart" Target="../charts/chart2.xml"/><Relationship Id="rId7" Type="http://schemas.openxmlformats.org/officeDocument/2006/relationships/hyperlink" Target="mailto:obr@biorosinfo.ru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idf.am" TargetMode="External"/><Relationship Id="rId5" Type="http://schemas.openxmlformats.org/officeDocument/2006/relationships/hyperlink" Target="mailto:info@biocenter.kz" TargetMode="External"/><Relationship Id="rId4" Type="http://schemas.openxmlformats.org/officeDocument/2006/relationships/hyperlink" Target="mailto:microbio@mbio.bas-net.b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0" y="836712"/>
            <a:ext cx="1416126" cy="2232248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Ф.И.О.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должность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16632"/>
            <a:ext cx="8696203" cy="576064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ЕВРАЗИЙСКАЯ БИОТЕХНОЛОГИЧЕСКАЯ ПЛАТФОРМА «ЕВРАЗИЯБИО»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89151" y="3538137"/>
            <a:ext cx="4419862" cy="3203231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1480" lvl="2">
              <a:lnSpc>
                <a:spcPts val="1200"/>
              </a:lnSpc>
            </a:pPr>
            <a:endParaRPr lang="ru-RU" sz="11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4293096"/>
            <a:ext cx="1008112" cy="43204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ru-RU" sz="1000" b="1" dirty="0" smtClean="0">
                <a:solidFill>
                  <a:srgbClr val="000000"/>
                </a:solidFill>
              </a:rPr>
              <a:t>Экспертный совет</a:t>
            </a:r>
            <a:endParaRPr lang="ru-RU" sz="1000" b="1" dirty="0">
              <a:solidFill>
                <a:srgbClr val="0000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75656" y="4293096"/>
            <a:ext cx="1440160" cy="432048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Совет учредителей</a:t>
            </a:r>
            <a:endParaRPr lang="ru-RU" sz="11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259632" y="5589240"/>
            <a:ext cx="936104" cy="504056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>
              <a:lnSpc>
                <a:spcPts val="900"/>
              </a:lnSpc>
            </a:pPr>
            <a:r>
              <a:rPr lang="ru-RU" sz="900" b="1" dirty="0"/>
              <a:t>Национальный координатор</a:t>
            </a:r>
          </a:p>
          <a:p>
            <a:pPr algn="ctr">
              <a:lnSpc>
                <a:spcPts val="900"/>
              </a:lnSpc>
            </a:pPr>
            <a:r>
              <a:rPr lang="ru-RU" sz="900" b="1" dirty="0"/>
              <a:t>Российской Федерации</a:t>
            </a:r>
          </a:p>
        </p:txBody>
      </p:sp>
      <p:cxnSp>
        <p:nvCxnSpPr>
          <p:cNvPr id="24" name="Прямая со стрелкой 23"/>
          <p:cNvCxnSpPr>
            <a:stCxn id="9" idx="3"/>
            <a:endCxn id="16" idx="1"/>
          </p:cNvCxnSpPr>
          <p:nvPr/>
        </p:nvCxnSpPr>
        <p:spPr>
          <a:xfrm>
            <a:off x="1331640" y="4509120"/>
            <a:ext cx="144016" cy="0"/>
          </a:xfrm>
          <a:prstGeom prst="straightConnector1">
            <a:avLst/>
          </a:prstGeom>
          <a:ln w="3175" cmpd="sng">
            <a:headEnd type="none"/>
            <a:tailEnd type="non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3153912" y="836236"/>
            <a:ext cx="1344118" cy="2232248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Ф.И.О.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должность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128820" y="821201"/>
            <a:ext cx="1344118" cy="2232248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Ф.И.О.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должность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600406" y="821201"/>
            <a:ext cx="1344118" cy="2232248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75656" y="4797152"/>
            <a:ext cx="1440160" cy="43204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900" b="1" dirty="0" smtClean="0"/>
              <a:t>Председатель Совета</a:t>
            </a:r>
          </a:p>
          <a:p>
            <a:pPr algn="ctr"/>
            <a:r>
              <a:rPr lang="ru-RU" sz="900" dirty="0" smtClean="0"/>
              <a:t>(Президент-Координатор)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52896" y="3199583"/>
            <a:ext cx="3472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Основные направления деятельности</a:t>
            </a:r>
            <a:endParaRPr lang="ru-RU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251520" y="328498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организации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51520" y="860148"/>
            <a:ext cx="2587605" cy="2208336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1519" y="3429000"/>
            <a:ext cx="4032449" cy="3312368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9" name="Picture 3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259228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251520" y="2348880"/>
            <a:ext cx="259228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spc="3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/>
              </a:rPr>
              <a:t>Дата подписания Соглашения </a:t>
            </a:r>
            <a:endParaRPr lang="ru-RU" sz="1300" b="1" spc="30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Times New Roman"/>
            </a:endParaRPr>
          </a:p>
          <a:p>
            <a:pPr algn="ctr"/>
            <a:r>
              <a:rPr lang="ru-RU" sz="1300" b="1" spc="7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/>
              </a:rPr>
              <a:t>об </a:t>
            </a:r>
            <a:r>
              <a:rPr lang="ru-RU" sz="1300" b="1" spc="7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/>
              </a:rPr>
              <a:t>образовании </a:t>
            </a:r>
            <a:r>
              <a:rPr lang="ru-RU" sz="1300" b="1" spc="7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/>
              </a:rPr>
              <a:t>платформы </a:t>
            </a:r>
          </a:p>
          <a:p>
            <a:pPr algn="ctr"/>
            <a:r>
              <a:rPr lang="ru-RU" sz="1500" b="1" spc="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/>
              </a:rPr>
              <a:t>17 </a:t>
            </a:r>
            <a:r>
              <a:rPr lang="ru-RU" sz="1500" b="1" spc="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/>
              </a:rPr>
              <a:t>февраля 2014 года </a:t>
            </a:r>
            <a:endParaRPr lang="en-US" sz="1500" b="1" spc="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39952" y="3645024"/>
            <a:ext cx="4789040" cy="3057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1480" lvl="2" algn="just">
              <a:lnSpc>
                <a:spcPts val="1200"/>
              </a:lnSpc>
              <a:spcBef>
                <a:spcPts val="300"/>
              </a:spcBef>
            </a:pPr>
            <a:r>
              <a:rPr lang="ru-RU" sz="1100" dirty="0" smtClean="0">
                <a:latin typeface="Times New Roman"/>
                <a:cs typeface="Times New Roman"/>
              </a:rPr>
              <a:t>- Разработка и реализация стратегической программы исследований и  </a:t>
            </a:r>
            <a:r>
              <a:rPr lang="ru-RU" sz="1100" dirty="0">
                <a:latin typeface="Times New Roman"/>
                <a:cs typeface="Times New Roman"/>
              </a:rPr>
              <a:t>дорожной карты развития биотехнологии </a:t>
            </a:r>
            <a:r>
              <a:rPr lang="ru-RU" sz="1100" dirty="0" smtClean="0">
                <a:latin typeface="Times New Roman"/>
                <a:cs typeface="Times New Roman"/>
              </a:rPr>
              <a:t>и </a:t>
            </a:r>
            <a:r>
              <a:rPr lang="ru-RU" sz="1100" dirty="0">
                <a:latin typeface="Times New Roman"/>
                <a:cs typeface="Times New Roman"/>
              </a:rPr>
              <a:t>построения </a:t>
            </a:r>
            <a:r>
              <a:rPr lang="ru-RU" sz="1100" dirty="0" err="1">
                <a:latin typeface="Times New Roman"/>
                <a:cs typeface="Times New Roman"/>
              </a:rPr>
              <a:t>биоэкономики</a:t>
            </a:r>
            <a:r>
              <a:rPr lang="ru-RU" sz="1100" dirty="0">
                <a:latin typeface="Times New Roman"/>
                <a:cs typeface="Times New Roman"/>
              </a:rPr>
              <a:t> в ЕАЭС с учетом опыта, ресурсов и потенциала </a:t>
            </a:r>
            <a:r>
              <a:rPr lang="ru-RU" sz="1100" dirty="0" smtClean="0">
                <a:latin typeface="Times New Roman"/>
                <a:cs typeface="Times New Roman"/>
              </a:rPr>
              <a:t>стран </a:t>
            </a:r>
            <a:r>
              <a:rPr lang="ru-RU" sz="1100" dirty="0">
                <a:latin typeface="Times New Roman"/>
                <a:cs typeface="Times New Roman"/>
              </a:rPr>
              <a:t>– участников </a:t>
            </a:r>
            <a:r>
              <a:rPr lang="ru-RU" sz="1100" dirty="0" smtClean="0">
                <a:latin typeface="Times New Roman"/>
                <a:cs typeface="Times New Roman"/>
              </a:rPr>
              <a:t>ТП «</a:t>
            </a:r>
            <a:r>
              <a:rPr lang="ru-RU" sz="1100" dirty="0" err="1" smtClean="0">
                <a:latin typeface="Times New Roman"/>
                <a:cs typeface="Times New Roman"/>
              </a:rPr>
              <a:t>ЕвразияБИО</a:t>
            </a:r>
            <a:r>
              <a:rPr lang="ru-RU" sz="1100" dirty="0" smtClean="0">
                <a:latin typeface="Times New Roman"/>
                <a:cs typeface="Times New Roman"/>
              </a:rPr>
              <a:t>».</a:t>
            </a:r>
            <a:endParaRPr lang="ru-RU" sz="1100" dirty="0">
              <a:latin typeface="Times New Roman"/>
              <a:cs typeface="Times New Roman"/>
            </a:endParaRPr>
          </a:p>
          <a:p>
            <a:pPr marL="411480" lvl="2" algn="just">
              <a:lnSpc>
                <a:spcPts val="1200"/>
              </a:lnSpc>
              <a:spcBef>
                <a:spcPts val="300"/>
              </a:spcBef>
            </a:pPr>
            <a:r>
              <a:rPr lang="ru-RU" sz="1100" dirty="0" smtClean="0">
                <a:latin typeface="Times New Roman"/>
                <a:cs typeface="Times New Roman"/>
              </a:rPr>
              <a:t>- Формирование </a:t>
            </a:r>
            <a:r>
              <a:rPr lang="ru-RU" sz="1100" dirty="0">
                <a:latin typeface="Times New Roman"/>
                <a:cs typeface="Times New Roman"/>
              </a:rPr>
              <a:t>перечня приоритетных технологий и наилучших доступных практик, </a:t>
            </a:r>
            <a:r>
              <a:rPr lang="ru-RU" sz="1100" dirty="0" smtClean="0">
                <a:latin typeface="Times New Roman"/>
                <a:cs typeface="Times New Roman"/>
              </a:rPr>
              <a:t>актуальных </a:t>
            </a:r>
            <a:r>
              <a:rPr lang="ru-RU" sz="1100" dirty="0">
                <a:latin typeface="Times New Roman"/>
                <a:cs typeface="Times New Roman"/>
              </a:rPr>
              <a:t>для внедрения в странах ЕАЭС.</a:t>
            </a:r>
          </a:p>
          <a:p>
            <a:pPr marL="411480" lvl="2" algn="just">
              <a:lnSpc>
                <a:spcPts val="1200"/>
              </a:lnSpc>
              <a:spcBef>
                <a:spcPts val="300"/>
              </a:spcBef>
            </a:pPr>
            <a:r>
              <a:rPr lang="ru-RU" sz="1100" dirty="0" smtClean="0">
                <a:latin typeface="Times New Roman"/>
                <a:cs typeface="Times New Roman"/>
              </a:rPr>
              <a:t>- Оценка </a:t>
            </a:r>
            <a:r>
              <a:rPr lang="ru-RU" sz="1100" dirty="0">
                <a:latin typeface="Times New Roman"/>
                <a:cs typeface="Times New Roman"/>
              </a:rPr>
              <a:t>реального и перспективного потенциала стран – участников ТП «</a:t>
            </a:r>
            <a:r>
              <a:rPr lang="ru-RU" sz="1100" dirty="0" err="1" smtClean="0">
                <a:latin typeface="Times New Roman"/>
                <a:cs typeface="Times New Roman"/>
              </a:rPr>
              <a:t>ЕвразияБИО</a:t>
            </a:r>
            <a:r>
              <a:rPr lang="ru-RU" sz="1100" dirty="0" smtClean="0">
                <a:latin typeface="Times New Roman"/>
                <a:cs typeface="Times New Roman"/>
              </a:rPr>
              <a:t>» </a:t>
            </a:r>
            <a:r>
              <a:rPr lang="ru-RU" sz="1100" dirty="0">
                <a:latin typeface="Times New Roman"/>
                <a:cs typeface="Times New Roman"/>
              </a:rPr>
              <a:t>в области биотехнологии, создание системы экспертизы биотехнологических проектов, решение вопросов защиты интеллектуальной собственности, трансфера технологий.</a:t>
            </a:r>
          </a:p>
          <a:p>
            <a:pPr marL="411480" lvl="2" algn="just">
              <a:lnSpc>
                <a:spcPts val="1200"/>
              </a:lnSpc>
              <a:spcBef>
                <a:spcPts val="300"/>
              </a:spcBef>
            </a:pPr>
            <a:r>
              <a:rPr lang="ru-RU" sz="1100" dirty="0" smtClean="0">
                <a:latin typeface="Times New Roman"/>
                <a:cs typeface="Times New Roman"/>
              </a:rPr>
              <a:t>- Разработка </a:t>
            </a:r>
            <a:r>
              <a:rPr lang="ru-RU" sz="1100" dirty="0">
                <a:latin typeface="Times New Roman"/>
                <a:cs typeface="Times New Roman"/>
              </a:rPr>
              <a:t>и реализация предложений по мерам поддержки и источникам финансирования совместных экономически и социально значимых проектов в области биотехнологии и </a:t>
            </a:r>
            <a:r>
              <a:rPr lang="ru-RU" sz="1100" dirty="0" err="1">
                <a:latin typeface="Times New Roman"/>
                <a:cs typeface="Times New Roman"/>
              </a:rPr>
              <a:t>биоэкономики</a:t>
            </a:r>
            <a:r>
              <a:rPr lang="ru-RU" sz="1100" dirty="0">
                <a:latin typeface="Times New Roman"/>
                <a:cs typeface="Times New Roman"/>
              </a:rPr>
              <a:t>. </a:t>
            </a:r>
          </a:p>
          <a:p>
            <a:pPr marL="411480" lvl="2" algn="just">
              <a:lnSpc>
                <a:spcPts val="1200"/>
              </a:lnSpc>
              <a:spcBef>
                <a:spcPts val="300"/>
              </a:spcBef>
            </a:pPr>
            <a:r>
              <a:rPr lang="ru-RU" sz="1100" dirty="0" smtClean="0">
                <a:latin typeface="Times New Roman"/>
                <a:cs typeface="Times New Roman"/>
              </a:rPr>
              <a:t>- Реализация </a:t>
            </a:r>
            <a:r>
              <a:rPr lang="ru-RU" sz="1100" dirty="0">
                <a:latin typeface="Times New Roman"/>
                <a:cs typeface="Times New Roman"/>
              </a:rPr>
              <a:t>международных образовательных проектов, программ подготовки и переподготовки кадров в области биотехнологии.</a:t>
            </a:r>
          </a:p>
          <a:p>
            <a:pPr marL="411480" lvl="2" algn="just">
              <a:lnSpc>
                <a:spcPts val="1200"/>
              </a:lnSpc>
              <a:spcBef>
                <a:spcPts val="300"/>
              </a:spcBef>
            </a:pPr>
            <a:r>
              <a:rPr lang="ru-RU" sz="1100" dirty="0" smtClean="0">
                <a:latin typeface="Times New Roman"/>
                <a:cs typeface="Times New Roman"/>
              </a:rPr>
              <a:t>- </a:t>
            </a:r>
            <a:r>
              <a:rPr lang="ru-RU" sz="1100" dirty="0">
                <a:latin typeface="Times New Roman"/>
                <a:cs typeface="Times New Roman"/>
                <a:sym typeface="Wingdings"/>
              </a:rPr>
              <a:t>Развитие коммуникаций, формирование единого информационного </a:t>
            </a:r>
            <a:r>
              <a:rPr lang="ru-RU" sz="1100" dirty="0" smtClean="0">
                <a:latin typeface="Times New Roman"/>
                <a:cs typeface="Times New Roman"/>
                <a:sym typeface="Wingdings"/>
              </a:rPr>
              <a:t>пространства</a:t>
            </a:r>
            <a:r>
              <a:rPr lang="ru-RU" sz="1100" dirty="0">
                <a:latin typeface="Times New Roman"/>
                <a:cs typeface="Times New Roman"/>
                <a:sym typeface="Wingdings"/>
              </a:rPr>
              <a:t> </a:t>
            </a:r>
            <a:r>
              <a:rPr lang="ru-RU" sz="1100" dirty="0" smtClean="0">
                <a:latin typeface="Times New Roman"/>
                <a:cs typeface="Times New Roman"/>
              </a:rPr>
              <a:t>с </a:t>
            </a:r>
            <a:r>
              <a:rPr lang="ru-RU" sz="1100" dirty="0">
                <a:latin typeface="Times New Roman"/>
                <a:cs typeface="Times New Roman"/>
              </a:rPr>
              <a:t>использованием современных форм и методов интеграции профессионального </a:t>
            </a:r>
            <a:r>
              <a:rPr lang="ru-RU" sz="1100" dirty="0" smtClean="0">
                <a:latin typeface="Times New Roman"/>
                <a:cs typeface="Times New Roman"/>
              </a:rPr>
              <a:t>сообщества.</a:t>
            </a:r>
            <a:endParaRPr lang="ru-RU" sz="1100" dirty="0">
              <a:latin typeface="Times New Roman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836712"/>
            <a:ext cx="1358900" cy="18722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836712"/>
            <a:ext cx="1350150" cy="1728192"/>
          </a:xfrm>
          <a:prstGeom prst="rect">
            <a:avLst/>
          </a:prstGeom>
        </p:spPr>
      </p:pic>
      <p:sp>
        <p:nvSpPr>
          <p:cNvPr id="29" name="Rounded Rectangle 28"/>
          <p:cNvSpPr/>
          <p:nvPr/>
        </p:nvSpPr>
        <p:spPr>
          <a:xfrm>
            <a:off x="1331640" y="3645024"/>
            <a:ext cx="1728192" cy="432048"/>
          </a:xfrm>
          <a:prstGeom prst="roundRect">
            <a:avLst/>
          </a:prstGeom>
          <a:solidFill>
            <a:srgbClr val="953735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ru-RU" sz="1100" b="1" cap="small" dirty="0">
                <a:effectLst/>
                <a:latin typeface="+mj-lt"/>
                <a:ea typeface="ＭＳ 明朝"/>
                <a:cs typeface="Times New Roman"/>
              </a:rPr>
              <a:t>Общее Собрание </a:t>
            </a:r>
            <a:endParaRPr lang="ru-RU" sz="1200" dirty="0">
              <a:effectLst/>
              <a:latin typeface="+mj-lt"/>
              <a:ea typeface="ＭＳ 明朝"/>
              <a:cs typeface="Times New Roman"/>
            </a:endParaRPr>
          </a:p>
          <a:p>
            <a:pPr algn="ctr">
              <a:lnSpc>
                <a:spcPts val="1100"/>
              </a:lnSpc>
              <a:spcAft>
                <a:spcPts val="0"/>
              </a:spcAft>
            </a:pPr>
            <a:r>
              <a:rPr lang="ru-RU" sz="1100" b="1" cap="small" dirty="0">
                <a:effectLst/>
                <a:latin typeface="+mj-lt"/>
                <a:ea typeface="ＭＳ 明朝"/>
                <a:cs typeface="Times New Roman"/>
              </a:rPr>
              <a:t>членов ТП «</a:t>
            </a:r>
            <a:r>
              <a:rPr lang="ru-RU" sz="1100" b="1" cap="small" dirty="0" err="1" smtClean="0">
                <a:effectLst/>
                <a:latin typeface="+mj-lt"/>
                <a:ea typeface="ＭＳ 明朝"/>
                <a:cs typeface="Times New Roman"/>
              </a:rPr>
              <a:t>ЕвразияБИО</a:t>
            </a:r>
            <a:r>
              <a:rPr lang="ru-RU" sz="1100" b="1" cap="small" dirty="0" smtClean="0">
                <a:effectLst/>
                <a:latin typeface="+mj-lt"/>
                <a:ea typeface="ＭＳ 明朝"/>
                <a:cs typeface="Times New Roman"/>
              </a:rPr>
              <a:t>»</a:t>
            </a:r>
            <a:endParaRPr lang="ru-RU" sz="1200" dirty="0">
              <a:effectLst/>
              <a:latin typeface="+mj-lt"/>
              <a:ea typeface="ＭＳ 明朝"/>
              <a:cs typeface="Times New Roman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95536" y="6453336"/>
            <a:ext cx="3744416" cy="27089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ru-RU" sz="900" dirty="0">
                <a:solidFill>
                  <a:srgbClr val="FFFFFF"/>
                </a:solidFill>
                <a:effectLst/>
                <a:latin typeface="Arial"/>
                <a:ea typeface="ＭＳ 明朝"/>
                <a:cs typeface="Times New Roman"/>
              </a:rPr>
              <a:t>Деятельность на национальном и международном уровне в рамках утвержденных планов и </a:t>
            </a:r>
            <a:r>
              <a:rPr lang="ru-RU" sz="900" dirty="0" smtClean="0">
                <a:solidFill>
                  <a:srgbClr val="FFFFFF"/>
                </a:solidFill>
                <a:effectLst/>
                <a:latin typeface="Arial"/>
                <a:ea typeface="ＭＳ 明朝"/>
                <a:cs typeface="Times New Roman"/>
              </a:rPr>
              <a:t>программ платформы</a:t>
            </a:r>
            <a:endParaRPr lang="ru-RU" sz="900" dirty="0">
              <a:effectLst/>
              <a:ea typeface="ＭＳ 明朝"/>
              <a:cs typeface="Times New Roman"/>
            </a:endParaRPr>
          </a:p>
        </p:txBody>
      </p:sp>
      <p:sp>
        <p:nvSpPr>
          <p:cNvPr id="69" name="Скругленный прямоугольник 16"/>
          <p:cNvSpPr/>
          <p:nvPr/>
        </p:nvSpPr>
        <p:spPr>
          <a:xfrm>
            <a:off x="251520" y="5589240"/>
            <a:ext cx="936104" cy="504056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>
              <a:lnSpc>
                <a:spcPts val="900"/>
              </a:lnSpc>
            </a:pPr>
            <a:r>
              <a:rPr lang="ru-RU" sz="900" b="1" dirty="0"/>
              <a:t>Национальный координатор</a:t>
            </a:r>
          </a:p>
          <a:p>
            <a:pPr algn="ctr">
              <a:lnSpc>
                <a:spcPts val="900"/>
              </a:lnSpc>
            </a:pPr>
            <a:r>
              <a:rPr lang="ru-RU" sz="900" b="1" dirty="0" smtClean="0"/>
              <a:t>Республики Беларусь</a:t>
            </a:r>
            <a:endParaRPr lang="ru-RU" sz="900" b="1" dirty="0"/>
          </a:p>
        </p:txBody>
      </p:sp>
      <p:sp>
        <p:nvSpPr>
          <p:cNvPr id="70" name="Скругленный прямоугольник 16"/>
          <p:cNvSpPr/>
          <p:nvPr/>
        </p:nvSpPr>
        <p:spPr>
          <a:xfrm>
            <a:off x="2339752" y="5589240"/>
            <a:ext cx="936104" cy="50405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>
              <a:lnSpc>
                <a:spcPts val="900"/>
              </a:lnSpc>
            </a:pPr>
            <a:r>
              <a:rPr lang="ru-RU" sz="900" b="1" dirty="0"/>
              <a:t>Национальный координатор</a:t>
            </a:r>
          </a:p>
          <a:p>
            <a:pPr algn="ctr">
              <a:lnSpc>
                <a:spcPts val="900"/>
              </a:lnSpc>
            </a:pPr>
            <a:r>
              <a:rPr lang="ru-RU" sz="900" b="1" dirty="0" smtClean="0"/>
              <a:t>Республики Казахстан</a:t>
            </a:r>
            <a:endParaRPr lang="ru-RU" sz="900" b="1" dirty="0"/>
          </a:p>
        </p:txBody>
      </p:sp>
      <p:sp>
        <p:nvSpPr>
          <p:cNvPr id="71" name="Скругленный прямоугольник 16"/>
          <p:cNvSpPr/>
          <p:nvPr/>
        </p:nvSpPr>
        <p:spPr>
          <a:xfrm>
            <a:off x="3347864" y="5589240"/>
            <a:ext cx="936104" cy="504056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>
              <a:lnSpc>
                <a:spcPts val="900"/>
              </a:lnSpc>
            </a:pPr>
            <a:r>
              <a:rPr lang="ru-RU" sz="900" b="1" dirty="0"/>
              <a:t>Национальный координатор</a:t>
            </a:r>
          </a:p>
          <a:p>
            <a:pPr algn="ctr">
              <a:lnSpc>
                <a:spcPts val="900"/>
              </a:lnSpc>
            </a:pPr>
            <a:r>
              <a:rPr lang="ru-RU" sz="900" b="1" dirty="0"/>
              <a:t>Республики Армения</a:t>
            </a:r>
          </a:p>
        </p:txBody>
      </p:sp>
      <p:cxnSp>
        <p:nvCxnSpPr>
          <p:cNvPr id="135" name="Прямая со стрелкой 23"/>
          <p:cNvCxnSpPr/>
          <p:nvPr/>
        </p:nvCxnSpPr>
        <p:spPr>
          <a:xfrm>
            <a:off x="755576" y="5445224"/>
            <a:ext cx="3024336" cy="0"/>
          </a:xfrm>
          <a:prstGeom prst="straightConnector1">
            <a:avLst/>
          </a:prstGeom>
          <a:ln w="3175" cmpd="sng">
            <a:headEnd type="none"/>
            <a:tailEnd type="non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755576" y="5445224"/>
            <a:ext cx="0" cy="144016"/>
          </a:xfrm>
          <a:prstGeom prst="line">
            <a:avLst/>
          </a:prstGeom>
          <a:ln w="31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771800" y="5445224"/>
            <a:ext cx="0" cy="144016"/>
          </a:xfrm>
          <a:prstGeom prst="line">
            <a:avLst/>
          </a:prstGeom>
          <a:ln w="31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779912" y="5445224"/>
            <a:ext cx="0" cy="144016"/>
          </a:xfrm>
          <a:prstGeom prst="line">
            <a:avLst/>
          </a:prstGeom>
          <a:ln w="31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23"/>
          <p:cNvCxnSpPr/>
          <p:nvPr/>
        </p:nvCxnSpPr>
        <p:spPr>
          <a:xfrm>
            <a:off x="755576" y="6237312"/>
            <a:ext cx="3024336" cy="0"/>
          </a:xfrm>
          <a:prstGeom prst="straightConnector1">
            <a:avLst/>
          </a:prstGeom>
          <a:ln w="3175" cmpd="sng">
            <a:headEnd type="none"/>
            <a:tailEnd type="none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40" idx="2"/>
          </p:cNvCxnSpPr>
          <p:nvPr/>
        </p:nvCxnSpPr>
        <p:spPr>
          <a:xfrm>
            <a:off x="2195736" y="5229200"/>
            <a:ext cx="0" cy="216024"/>
          </a:xfrm>
          <a:prstGeom prst="straightConnector1">
            <a:avLst/>
          </a:prstGeom>
          <a:ln w="31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>
            <a:off x="2195736" y="6237312"/>
            <a:ext cx="8384" cy="224408"/>
          </a:xfrm>
          <a:prstGeom prst="straightConnector1">
            <a:avLst/>
          </a:prstGeom>
          <a:ln w="31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755576" y="6093296"/>
            <a:ext cx="0" cy="144016"/>
          </a:xfrm>
          <a:prstGeom prst="line">
            <a:avLst/>
          </a:prstGeom>
          <a:ln w="31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1691680" y="6093296"/>
            <a:ext cx="0" cy="144016"/>
          </a:xfrm>
          <a:prstGeom prst="line">
            <a:avLst/>
          </a:prstGeom>
          <a:ln w="31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2771800" y="6093296"/>
            <a:ext cx="0" cy="144016"/>
          </a:xfrm>
          <a:prstGeom prst="line">
            <a:avLst/>
          </a:prstGeom>
          <a:ln w="31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3779912" y="6093296"/>
            <a:ext cx="0" cy="144016"/>
          </a:xfrm>
          <a:prstGeom prst="line">
            <a:avLst/>
          </a:prstGeom>
          <a:ln w="31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6" idx="2"/>
            <a:endCxn id="40" idx="0"/>
          </p:cNvCxnSpPr>
          <p:nvPr/>
        </p:nvCxnSpPr>
        <p:spPr>
          <a:xfrm>
            <a:off x="2195736" y="4725144"/>
            <a:ext cx="0" cy="72008"/>
          </a:xfrm>
          <a:prstGeom prst="line">
            <a:avLst/>
          </a:prstGeom>
          <a:ln w="31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29" idx="2"/>
          </p:cNvCxnSpPr>
          <p:nvPr/>
        </p:nvCxnSpPr>
        <p:spPr>
          <a:xfrm>
            <a:off x="2195736" y="4077072"/>
            <a:ext cx="0" cy="216024"/>
          </a:xfrm>
          <a:prstGeom prst="straightConnector1">
            <a:avLst/>
          </a:prstGeom>
          <a:ln w="31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691680" y="5445224"/>
            <a:ext cx="0" cy="144016"/>
          </a:xfrm>
          <a:prstGeom prst="line">
            <a:avLst/>
          </a:prstGeom>
          <a:ln w="31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Rounded Rectangle 185"/>
          <p:cNvSpPr/>
          <p:nvPr/>
        </p:nvSpPr>
        <p:spPr>
          <a:xfrm>
            <a:off x="3203848" y="4221088"/>
            <a:ext cx="1008112" cy="504056"/>
          </a:xfrm>
          <a:prstGeom prst="roundRec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1000"/>
              </a:lnSpc>
            </a:pPr>
            <a:r>
              <a:rPr lang="ru-RU" sz="900" b="1" dirty="0" smtClean="0">
                <a:solidFill>
                  <a:srgbClr val="000000"/>
                </a:solidFill>
              </a:rPr>
              <a:t>Наблюдательный совет </a:t>
            </a:r>
          </a:p>
          <a:p>
            <a:pPr algn="ctr">
              <a:lnSpc>
                <a:spcPts val="800"/>
              </a:lnSpc>
            </a:pPr>
            <a:r>
              <a:rPr lang="ru-RU" sz="800" i="1" dirty="0" smtClean="0">
                <a:solidFill>
                  <a:srgbClr val="000000"/>
                </a:solidFill>
              </a:rPr>
              <a:t>(в процессе формирования) </a:t>
            </a:r>
            <a:endParaRPr lang="en-US" sz="800" i="1" dirty="0">
              <a:solidFill>
                <a:srgbClr val="000000"/>
              </a:solidFill>
            </a:endParaRPr>
          </a:p>
        </p:txBody>
      </p:sp>
      <p:cxnSp>
        <p:nvCxnSpPr>
          <p:cNvPr id="190" name="Elbow Connector 189"/>
          <p:cNvCxnSpPr>
            <a:stCxn id="186" idx="0"/>
            <a:endCxn id="29" idx="3"/>
          </p:cNvCxnSpPr>
          <p:nvPr/>
        </p:nvCxnSpPr>
        <p:spPr>
          <a:xfrm rot="16200000" flipV="1">
            <a:off x="3203848" y="3717032"/>
            <a:ext cx="360040" cy="648072"/>
          </a:xfrm>
          <a:prstGeom prst="bentConnector2">
            <a:avLst/>
          </a:prstGeom>
          <a:ln w="31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 flipH="1">
            <a:off x="2915816" y="4509120"/>
            <a:ext cx="288032" cy="0"/>
          </a:xfrm>
          <a:prstGeom prst="straightConnector1">
            <a:avLst/>
          </a:prstGeom>
          <a:ln w="31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7" name="Rounded Rectangle 226"/>
          <p:cNvSpPr/>
          <p:nvPr/>
        </p:nvSpPr>
        <p:spPr>
          <a:xfrm>
            <a:off x="3203848" y="4869160"/>
            <a:ext cx="1008112" cy="2880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900"/>
              </a:lnSpc>
            </a:pPr>
            <a:r>
              <a:rPr lang="ru-RU" sz="800" i="1" dirty="0">
                <a:solidFill>
                  <a:srgbClr val="000000"/>
                </a:solidFill>
              </a:rPr>
              <a:t>Принцип ротации: </a:t>
            </a:r>
          </a:p>
          <a:p>
            <a:pPr algn="ctr">
              <a:lnSpc>
                <a:spcPts val="900"/>
              </a:lnSpc>
            </a:pPr>
            <a:r>
              <a:rPr lang="ru-RU" sz="800" i="1" dirty="0">
                <a:solidFill>
                  <a:srgbClr val="000000"/>
                </a:solidFill>
              </a:rPr>
              <a:t>1 год – 1 страна</a:t>
            </a:r>
            <a:endParaRPr lang="en-US" sz="800" i="1" dirty="0">
              <a:solidFill>
                <a:srgbClr val="000000"/>
              </a:solidFill>
            </a:endParaRPr>
          </a:p>
        </p:txBody>
      </p:sp>
      <p:cxnSp>
        <p:nvCxnSpPr>
          <p:cNvPr id="229" name="Straight Arrow Connector 228"/>
          <p:cNvCxnSpPr>
            <a:stCxn id="40" idx="3"/>
            <a:endCxn id="227" idx="1"/>
          </p:cNvCxnSpPr>
          <p:nvPr/>
        </p:nvCxnSpPr>
        <p:spPr>
          <a:xfrm>
            <a:off x="2915816" y="5013176"/>
            <a:ext cx="288032" cy="0"/>
          </a:xfrm>
          <a:prstGeom prst="straightConnector1">
            <a:avLst/>
          </a:prstGeom>
          <a:ln w="3175" cmpd="sng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0" name="TextBox 229"/>
          <p:cNvSpPr txBox="1"/>
          <p:nvPr/>
        </p:nvSpPr>
        <p:spPr>
          <a:xfrm>
            <a:off x="3131840" y="2564904"/>
            <a:ext cx="1368152" cy="555280"/>
          </a:xfrm>
          <a:prstGeom prst="rect">
            <a:avLst/>
          </a:prstGeom>
          <a:solidFill>
            <a:srgbClr val="D9D9D9"/>
          </a:solidFill>
        </p:spPr>
        <p:txBody>
          <a:bodyPr wrap="square" lIns="36000" rIns="36000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ru-RU" sz="900" b="1" dirty="0" smtClean="0"/>
              <a:t>Р.Г. ВАСИЛОВ</a:t>
            </a:r>
          </a:p>
          <a:p>
            <a:pPr algn="ctr">
              <a:lnSpc>
                <a:spcPts val="900"/>
              </a:lnSpc>
            </a:pPr>
            <a:r>
              <a:rPr lang="ru-RU" sz="800" i="1" dirty="0" smtClean="0"/>
              <a:t>член Совета учредителей, Национальный координатор</a:t>
            </a:r>
          </a:p>
          <a:p>
            <a:pPr algn="ctr">
              <a:lnSpc>
                <a:spcPts val="900"/>
              </a:lnSpc>
            </a:pPr>
            <a:r>
              <a:rPr lang="ru-RU" sz="800" i="1" dirty="0" smtClean="0"/>
              <a:t>Российской Федерации</a:t>
            </a:r>
            <a:endParaRPr lang="en-US" sz="800" i="1" dirty="0"/>
          </a:p>
        </p:txBody>
      </p:sp>
      <p:sp>
        <p:nvSpPr>
          <p:cNvPr id="232" name="TextBox 231"/>
          <p:cNvSpPr txBox="1"/>
          <p:nvPr/>
        </p:nvSpPr>
        <p:spPr>
          <a:xfrm>
            <a:off x="4572000" y="2564904"/>
            <a:ext cx="1440160" cy="555280"/>
          </a:xfrm>
          <a:prstGeom prst="rect">
            <a:avLst/>
          </a:prstGeom>
          <a:solidFill>
            <a:srgbClr val="D9D9D9"/>
          </a:solidFill>
        </p:spPr>
        <p:txBody>
          <a:bodyPr wrap="square" lIns="36000" rIns="36000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ru-RU" sz="900" b="1" dirty="0" smtClean="0"/>
              <a:t>Э.И. КОЛОМИЕЦ</a:t>
            </a:r>
          </a:p>
          <a:p>
            <a:pPr algn="ctr">
              <a:lnSpc>
                <a:spcPts val="900"/>
              </a:lnSpc>
            </a:pPr>
            <a:r>
              <a:rPr lang="ru-RU" sz="800" i="1" dirty="0" smtClean="0"/>
              <a:t>член Совета учредителей, Национальный координатор</a:t>
            </a:r>
          </a:p>
          <a:p>
            <a:pPr algn="ctr">
              <a:lnSpc>
                <a:spcPts val="900"/>
              </a:lnSpc>
            </a:pPr>
            <a:r>
              <a:rPr lang="ru-RU" sz="800" i="1" dirty="0" smtClean="0"/>
              <a:t>Республики Беларусь</a:t>
            </a:r>
            <a:endParaRPr lang="en-US" sz="800" i="1" dirty="0"/>
          </a:p>
        </p:txBody>
      </p:sp>
      <p:sp>
        <p:nvSpPr>
          <p:cNvPr id="233" name="TextBox 232"/>
          <p:cNvSpPr txBox="1"/>
          <p:nvPr/>
        </p:nvSpPr>
        <p:spPr>
          <a:xfrm>
            <a:off x="6084168" y="2564904"/>
            <a:ext cx="1368152" cy="555280"/>
          </a:xfrm>
          <a:prstGeom prst="rect">
            <a:avLst/>
          </a:prstGeom>
          <a:solidFill>
            <a:srgbClr val="D9D9D9"/>
          </a:solidFill>
        </p:spPr>
        <p:txBody>
          <a:bodyPr wrap="square" lIns="36000" rIns="36000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ru-RU" sz="900" b="1" dirty="0" smtClean="0"/>
              <a:t>Е.М. РАМАНКУЛОВ</a:t>
            </a:r>
          </a:p>
          <a:p>
            <a:pPr algn="ctr">
              <a:lnSpc>
                <a:spcPts val="900"/>
              </a:lnSpc>
            </a:pPr>
            <a:r>
              <a:rPr lang="ru-RU" sz="800" i="1" dirty="0" smtClean="0"/>
              <a:t>член Совета учредителей, Национальный координатор</a:t>
            </a:r>
          </a:p>
          <a:p>
            <a:pPr algn="ctr">
              <a:lnSpc>
                <a:spcPts val="900"/>
              </a:lnSpc>
            </a:pPr>
            <a:r>
              <a:rPr lang="ru-RU" sz="800" i="1" dirty="0" smtClean="0"/>
              <a:t>Республики Казахстан</a:t>
            </a:r>
            <a:endParaRPr lang="en-US" sz="800" i="1" dirty="0"/>
          </a:p>
        </p:txBody>
      </p:sp>
      <p:sp>
        <p:nvSpPr>
          <p:cNvPr id="234" name="TextBox 233"/>
          <p:cNvSpPr txBox="1"/>
          <p:nvPr/>
        </p:nvSpPr>
        <p:spPr>
          <a:xfrm>
            <a:off x="7596336" y="2564904"/>
            <a:ext cx="1368152" cy="555280"/>
          </a:xfrm>
          <a:prstGeom prst="rect">
            <a:avLst/>
          </a:prstGeom>
          <a:solidFill>
            <a:srgbClr val="D9D9D9"/>
          </a:solidFill>
        </p:spPr>
        <p:txBody>
          <a:bodyPr wrap="square" lIns="36000" rIns="36000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lang="ru-RU" sz="900" b="1" dirty="0" smtClean="0"/>
              <a:t>А.П. СИМОНЯН</a:t>
            </a:r>
          </a:p>
          <a:p>
            <a:pPr algn="ctr">
              <a:lnSpc>
                <a:spcPts val="900"/>
              </a:lnSpc>
            </a:pPr>
            <a:r>
              <a:rPr lang="ru-RU" sz="800" i="1" dirty="0" smtClean="0"/>
              <a:t>член Совета учредителей, Национальный координатор</a:t>
            </a:r>
          </a:p>
          <a:p>
            <a:pPr algn="ctr">
              <a:lnSpc>
                <a:spcPts val="900"/>
              </a:lnSpc>
            </a:pPr>
            <a:r>
              <a:rPr lang="ru-RU" sz="800" i="1" dirty="0" smtClean="0"/>
              <a:t>Республики Армения</a:t>
            </a:r>
            <a:endParaRPr lang="en-US" sz="800" i="1" dirty="0"/>
          </a:p>
        </p:txBody>
      </p:sp>
      <p:pic>
        <p:nvPicPr>
          <p:cNvPr id="236" name="Picture 2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836712"/>
            <a:ext cx="1397000" cy="17653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19" t="8366" r="17598" b="36065"/>
          <a:stretch/>
        </p:blipFill>
        <p:spPr>
          <a:xfrm>
            <a:off x="7600405" y="821201"/>
            <a:ext cx="1343053" cy="174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92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96136" y="3501008"/>
            <a:ext cx="3096344" cy="3168352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9622" y="332656"/>
            <a:ext cx="2132138" cy="3528392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1800"/>
              </a:spcBef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</a:p>
          <a:p>
            <a:pPr algn="just">
              <a:spcBef>
                <a:spcPts val="1800"/>
              </a:spcBef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Координирование  международной  деятельности по эффективному использованию и преумножению интеллектуальных, научно-технических, кадровых, природных и производственных ресурсов в области биотехнологии с целью обеспечения динамичного инновационного развития стран – членов Евразийского экономического союза.</a:t>
            </a:r>
          </a:p>
          <a:p>
            <a:pPr algn="just">
              <a:spcBef>
                <a:spcPts val="600"/>
              </a:spcBef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Создание единых интеграционных и коммуникационных механизмов развития </a:t>
            </a:r>
            <a:r>
              <a:rPr lang="ru-RU" sz="1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биоэкономики</a:t>
            </a:r>
            <a:r>
              <a:rPr lang="ru-RU" sz="1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на евразийском пространстве.</a:t>
            </a:r>
          </a:p>
          <a:p>
            <a:pPr algn="just">
              <a:spcBef>
                <a:spcPts val="600"/>
              </a:spcBef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Консолидация </a:t>
            </a:r>
            <a:r>
              <a:rPr lang="ru-RU" sz="1000" dirty="0">
                <a:solidFill>
                  <a:srgbClr val="000000"/>
                </a:solidFill>
                <a:latin typeface="Times New Roman"/>
                <a:cs typeface="Times New Roman"/>
              </a:rPr>
              <a:t>научного, профессионального, экспертного и бизнес сообщества на международном </a:t>
            </a:r>
            <a:r>
              <a:rPr lang="ru-RU" sz="1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уровне.</a:t>
            </a:r>
          </a:p>
          <a:p>
            <a:pPr algn="just"/>
            <a:endParaRPr lang="ru-RU" sz="10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912675"/>
            <a:ext cx="3888432" cy="2229529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Структура участников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332656"/>
            <a:ext cx="2448272" cy="3528392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000"/>
              </a:lnSpc>
              <a:spcBef>
                <a:spcPts val="1000"/>
              </a:spcBef>
            </a:pPr>
            <a:endParaRPr lang="ru-RU" sz="9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just">
              <a:lnSpc>
                <a:spcPts val="1000"/>
              </a:lnSpc>
              <a:spcBef>
                <a:spcPts val="1000"/>
              </a:spcBef>
            </a:pPr>
            <a:r>
              <a:rPr lang="ru-RU" sz="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Формирование единого евразийского экономического пространства и динамичное развитие инновационных рынков </a:t>
            </a:r>
            <a:r>
              <a:rPr lang="ru-RU" sz="9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биопродуктов</a:t>
            </a:r>
            <a:r>
              <a:rPr lang="ru-RU" sz="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и технологий;</a:t>
            </a:r>
          </a:p>
          <a:p>
            <a:pPr algn="just">
              <a:lnSpc>
                <a:spcPts val="1000"/>
              </a:lnSpc>
              <a:spcBef>
                <a:spcPts val="300"/>
              </a:spcBef>
            </a:pPr>
            <a:r>
              <a:rPr lang="ru-RU" sz="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Гармонизация нормативно-правовой базы,  выработка единой политики и инструментов технического регулирования в сфере биотехнологии;</a:t>
            </a:r>
          </a:p>
          <a:p>
            <a:pPr algn="just">
              <a:lnSpc>
                <a:spcPts val="1000"/>
              </a:lnSpc>
              <a:spcBef>
                <a:spcPts val="300"/>
              </a:spcBef>
            </a:pPr>
            <a:r>
              <a:rPr lang="ru-RU" sz="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Повышение результативности интеллектуальной деятельности, обеспечение доступности РИД, полученных на основе международного сотрудничества;</a:t>
            </a:r>
          </a:p>
          <a:p>
            <a:pPr algn="just">
              <a:lnSpc>
                <a:spcPts val="1000"/>
              </a:lnSpc>
              <a:spcBef>
                <a:spcPts val="300"/>
              </a:spcBef>
            </a:pPr>
            <a:r>
              <a:rPr lang="ru-RU" sz="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Формирование единой системы трансфера технологий и защиты прав  интеллектуальной собственности;</a:t>
            </a:r>
          </a:p>
          <a:p>
            <a:pPr algn="just">
              <a:lnSpc>
                <a:spcPts val="1000"/>
              </a:lnSpc>
              <a:spcBef>
                <a:spcPts val="300"/>
              </a:spcBef>
            </a:pPr>
            <a:r>
              <a:rPr lang="ru-RU" sz="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Создание международной сети объектов научно-производственной инфраструктуры; </a:t>
            </a:r>
          </a:p>
          <a:p>
            <a:pPr algn="just">
              <a:lnSpc>
                <a:spcPts val="1000"/>
              </a:lnSpc>
              <a:spcBef>
                <a:spcPts val="300"/>
              </a:spcBef>
            </a:pPr>
            <a:r>
              <a:rPr lang="ru-RU" sz="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Поддержка комплексных биотехнологических проектов с высоким мультипликативным эффектом;</a:t>
            </a:r>
          </a:p>
          <a:p>
            <a:pPr algn="just">
              <a:lnSpc>
                <a:spcPts val="1000"/>
              </a:lnSpc>
              <a:spcBef>
                <a:spcPts val="300"/>
              </a:spcBef>
            </a:pPr>
            <a:r>
              <a:rPr lang="ru-RU" sz="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Совершенствование информационного обмена, укрепление профессиональных взаимодействий, развитие научных, социальных и общественных  коммуникаций.</a:t>
            </a:r>
            <a:endParaRPr lang="ru-RU" sz="9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262366"/>
            <a:ext cx="3888432" cy="465602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Количество участников - </a:t>
            </a:r>
            <a:r>
              <a:rPr lang="ru-RU" dirty="0" smtClean="0">
                <a:solidFill>
                  <a:schemeClr val="tx1"/>
                </a:solidFill>
              </a:rPr>
              <a:t>33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616" y="4005064"/>
            <a:ext cx="5006464" cy="2664296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(сроки, объемы финансирования)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27962415"/>
              </p:ext>
            </p:extLst>
          </p:nvPr>
        </p:nvGraphicFramePr>
        <p:xfrm>
          <a:off x="5004048" y="1268760"/>
          <a:ext cx="3888432" cy="1838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668213"/>
              </p:ext>
            </p:extLst>
          </p:nvPr>
        </p:nvGraphicFramePr>
        <p:xfrm>
          <a:off x="395536" y="4149080"/>
          <a:ext cx="4752528" cy="2357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4530"/>
                <a:gridCol w="1205865"/>
                <a:gridCol w="922133"/>
              </a:tblGrid>
              <a:tr h="44195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Проект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Стоимость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Сроки</a:t>
                      </a:r>
                      <a:endParaRPr lang="ru-RU" sz="1400" dirty="0"/>
                    </a:p>
                  </a:txBody>
                  <a:tcPr/>
                </a:tc>
              </a:tr>
              <a:tr h="638165">
                <a:tc>
                  <a:txBody>
                    <a:bodyPr/>
                    <a:lstStyle/>
                    <a:p>
                      <a:pPr algn="just"/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многофункционального интернет-портала по интеграционному развитию</a:t>
                      </a:r>
                      <a:r>
                        <a:rPr lang="ru-RU" sz="1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биотехнологии и формированию </a:t>
                      </a:r>
                      <a:r>
                        <a:rPr lang="ru-RU" sz="10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биоэкономики</a:t>
                      </a:r>
                      <a:r>
                        <a:rPr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территории государств – членов ЕАЭС</a:t>
                      </a:r>
                      <a:endParaRPr lang="ru-RU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???  млн. долл.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2017-2018</a:t>
                      </a:r>
                      <a:endParaRPr lang="ru-RU" sz="1050" dirty="0"/>
                    </a:p>
                  </a:txBody>
                  <a:tcPr/>
                </a:tc>
              </a:tr>
              <a:tr h="1062508">
                <a:tc>
                  <a:txBody>
                    <a:bodyPr/>
                    <a:lstStyle/>
                    <a:p>
                      <a:endParaRPr lang="ru-RU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96136" y="3501008"/>
            <a:ext cx="3096344" cy="12208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ru-RU" sz="1000" b="1" dirty="0" smtClean="0">
                <a:latin typeface="Times New Roman"/>
                <a:cs typeface="Times New Roman"/>
              </a:rPr>
              <a:t>СФЕРЫ ДЕЯТЕЛЬНОСТИ ПО СЕКТОРАМ ЭКОНОМИКИ</a:t>
            </a:r>
          </a:p>
          <a:p>
            <a:pPr algn="ctr">
              <a:spcBef>
                <a:spcPts val="100"/>
              </a:spcBef>
            </a:pPr>
            <a:r>
              <a:rPr lang="ru-RU" sz="1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ru-RU" sz="1000" dirty="0">
                <a:latin typeface="Times New Roman"/>
                <a:cs typeface="Times New Roman"/>
                <a:sym typeface="Wingdings"/>
              </a:rPr>
              <a:t> </a:t>
            </a:r>
            <a:r>
              <a:rPr lang="ru-RU" sz="1000" dirty="0" err="1" smtClean="0">
                <a:latin typeface="Times New Roman"/>
                <a:cs typeface="Times New Roman"/>
              </a:rPr>
              <a:t>Биоиндустрия</a:t>
            </a:r>
            <a:r>
              <a:rPr lang="ru-RU" sz="1000" dirty="0" smtClean="0">
                <a:latin typeface="Times New Roman"/>
                <a:cs typeface="Times New Roman"/>
              </a:rPr>
              <a:t> </a:t>
            </a:r>
            <a:r>
              <a:rPr lang="ru-RU" sz="1000" dirty="0">
                <a:latin typeface="Times New Roman"/>
                <a:cs typeface="Times New Roman"/>
              </a:rPr>
              <a:t>-  производство </a:t>
            </a:r>
            <a:r>
              <a:rPr lang="ru-RU" sz="1000" dirty="0" err="1">
                <a:latin typeface="Times New Roman"/>
                <a:cs typeface="Times New Roman"/>
              </a:rPr>
              <a:t>биопродуктов</a:t>
            </a:r>
            <a:r>
              <a:rPr lang="ru-RU" sz="1000" dirty="0">
                <a:latin typeface="Times New Roman"/>
                <a:cs typeface="Times New Roman"/>
              </a:rPr>
              <a:t> в промышленном масштабе </a:t>
            </a:r>
          </a:p>
          <a:p>
            <a:pPr lvl="0" algn="ctr">
              <a:spcBef>
                <a:spcPts val="100"/>
              </a:spcBef>
            </a:pPr>
            <a:r>
              <a:rPr lang="ru-RU" sz="1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ru-RU" sz="1000" dirty="0">
                <a:latin typeface="Times New Roman"/>
                <a:cs typeface="Times New Roman"/>
                <a:sym typeface="Wingdings"/>
              </a:rPr>
              <a:t> </a:t>
            </a:r>
            <a:r>
              <a:rPr lang="ru-RU" sz="1000" dirty="0" smtClean="0">
                <a:latin typeface="Times New Roman"/>
                <a:cs typeface="Times New Roman"/>
              </a:rPr>
              <a:t>Сельское </a:t>
            </a:r>
            <a:r>
              <a:rPr lang="ru-RU" sz="1000" dirty="0">
                <a:latin typeface="Times New Roman"/>
                <a:cs typeface="Times New Roman"/>
              </a:rPr>
              <a:t>и лесное хозяйство </a:t>
            </a:r>
          </a:p>
          <a:p>
            <a:pPr lvl="0" algn="ctr">
              <a:spcBef>
                <a:spcPts val="100"/>
              </a:spcBef>
            </a:pPr>
            <a:r>
              <a:rPr lang="ru-RU" sz="1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ru-RU" sz="1000" dirty="0">
                <a:latin typeface="Times New Roman"/>
                <a:cs typeface="Times New Roman"/>
                <a:sym typeface="Wingdings"/>
              </a:rPr>
              <a:t> </a:t>
            </a:r>
            <a:r>
              <a:rPr lang="ru-RU" sz="1000" dirty="0" smtClean="0">
                <a:latin typeface="Times New Roman"/>
                <a:cs typeface="Times New Roman"/>
              </a:rPr>
              <a:t>ЖКХ </a:t>
            </a:r>
            <a:r>
              <a:rPr lang="ru-RU" sz="1000" dirty="0">
                <a:latin typeface="Times New Roman"/>
                <a:cs typeface="Times New Roman"/>
              </a:rPr>
              <a:t>и энергетика </a:t>
            </a:r>
          </a:p>
          <a:p>
            <a:pPr lvl="0" algn="ctr">
              <a:spcBef>
                <a:spcPts val="100"/>
              </a:spcBef>
            </a:pPr>
            <a:r>
              <a:rPr lang="ru-RU" sz="1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ru-RU" sz="1000" dirty="0">
                <a:latin typeface="Times New Roman"/>
                <a:cs typeface="Times New Roman"/>
                <a:sym typeface="Wingdings"/>
              </a:rPr>
              <a:t> </a:t>
            </a:r>
            <a:r>
              <a:rPr lang="ru-RU" sz="1000" dirty="0" smtClean="0">
                <a:latin typeface="Times New Roman"/>
                <a:cs typeface="Times New Roman"/>
              </a:rPr>
              <a:t>Экология </a:t>
            </a:r>
            <a:r>
              <a:rPr lang="ru-RU" sz="1000" dirty="0">
                <a:latin typeface="Times New Roman"/>
                <a:cs typeface="Times New Roman"/>
              </a:rPr>
              <a:t>и защита окружающей среды </a:t>
            </a:r>
            <a:endParaRPr lang="en-US" sz="1000" dirty="0">
              <a:latin typeface="Times New Roman"/>
              <a:cs typeface="Times New Roman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818305"/>
              </p:ext>
            </p:extLst>
          </p:nvPr>
        </p:nvGraphicFramePr>
        <p:xfrm>
          <a:off x="5076056" y="980728"/>
          <a:ext cx="374441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796136" y="4797152"/>
            <a:ext cx="3096344" cy="212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</a:t>
            </a:r>
          </a:p>
          <a:p>
            <a:pPr algn="ctr">
              <a:spcBef>
                <a:spcPts val="300"/>
              </a:spcBef>
            </a:pPr>
            <a:r>
              <a:rPr lang="ru-RU" sz="900" b="1" i="1" dirty="0" smtClean="0">
                <a:latin typeface="Times New Roman"/>
                <a:cs typeface="Times New Roman"/>
              </a:rPr>
              <a:t>Республика </a:t>
            </a:r>
            <a:r>
              <a:rPr lang="ru-RU" sz="900" b="1" i="1" dirty="0">
                <a:latin typeface="Times New Roman"/>
                <a:cs typeface="Times New Roman"/>
              </a:rPr>
              <a:t>Беларусь</a:t>
            </a:r>
            <a:r>
              <a:rPr lang="ru-RU" sz="900" b="1" i="1" dirty="0" smtClean="0">
                <a:latin typeface="Times New Roman"/>
                <a:cs typeface="Times New Roman"/>
              </a:rPr>
              <a:t>:</a:t>
            </a:r>
            <a:r>
              <a:rPr lang="en-US" sz="900" b="1" i="1" dirty="0" smtClean="0">
                <a:latin typeface="Times New Roman"/>
                <a:cs typeface="Times New Roman"/>
              </a:rPr>
              <a:t> </a:t>
            </a:r>
            <a:r>
              <a:rPr lang="ru-RU" sz="900" i="1" dirty="0" smtClean="0">
                <a:latin typeface="Times New Roman"/>
                <a:cs typeface="Times New Roman"/>
              </a:rPr>
              <a:t>ул</a:t>
            </a:r>
            <a:r>
              <a:rPr lang="ru-RU" sz="900" i="1" dirty="0">
                <a:latin typeface="Times New Roman"/>
                <a:cs typeface="Times New Roman"/>
              </a:rPr>
              <a:t>. акад. </a:t>
            </a:r>
            <a:r>
              <a:rPr lang="ru-RU" sz="900" i="1" dirty="0" err="1">
                <a:latin typeface="Times New Roman"/>
                <a:cs typeface="Times New Roman"/>
              </a:rPr>
              <a:t>Купревича</a:t>
            </a:r>
            <a:r>
              <a:rPr lang="ru-RU" sz="900" i="1" dirty="0">
                <a:latin typeface="Times New Roman"/>
                <a:cs typeface="Times New Roman"/>
              </a:rPr>
              <a:t>, д. 2, Минск, 110141, тел./факс: +375 17  267-47-66, </a:t>
            </a:r>
            <a:endParaRPr lang="ru-RU" sz="900" dirty="0">
              <a:latin typeface="Times New Roman"/>
              <a:cs typeface="Times New Roman"/>
            </a:endParaRPr>
          </a:p>
          <a:p>
            <a:pPr algn="ctr">
              <a:spcBef>
                <a:spcPts val="300"/>
              </a:spcBef>
            </a:pPr>
            <a:r>
              <a:rPr lang="ru-RU" sz="900" i="1" dirty="0" err="1">
                <a:latin typeface="Times New Roman"/>
                <a:cs typeface="Times New Roman"/>
              </a:rPr>
              <a:t>e-mail</a:t>
            </a:r>
            <a:r>
              <a:rPr lang="ru-RU" sz="900" i="1" dirty="0">
                <a:latin typeface="Times New Roman"/>
                <a:cs typeface="Times New Roman"/>
              </a:rPr>
              <a:t>: </a:t>
            </a:r>
            <a:r>
              <a:rPr lang="ru-RU" sz="900" i="1" u="sng" dirty="0">
                <a:latin typeface="Times New Roman"/>
                <a:cs typeface="Times New Roman"/>
                <a:hlinkClick r:id="rId4"/>
              </a:rPr>
              <a:t>microbio@mbio.bas-net.by</a:t>
            </a:r>
            <a:endParaRPr lang="ru-RU" sz="900" dirty="0">
              <a:latin typeface="Times New Roman"/>
              <a:cs typeface="Times New Roman"/>
            </a:endParaRPr>
          </a:p>
          <a:p>
            <a:pPr algn="ctr">
              <a:spcBef>
                <a:spcPts val="300"/>
              </a:spcBef>
            </a:pPr>
            <a:r>
              <a:rPr lang="ru-RU" sz="900" b="1" i="1" dirty="0">
                <a:latin typeface="Times New Roman"/>
                <a:cs typeface="Times New Roman"/>
              </a:rPr>
              <a:t>Республика </a:t>
            </a:r>
            <a:r>
              <a:rPr lang="ru-RU" sz="900" b="1" i="1" dirty="0" smtClean="0">
                <a:latin typeface="Times New Roman"/>
                <a:cs typeface="Times New Roman"/>
              </a:rPr>
              <a:t>Казахстан:</a:t>
            </a:r>
            <a:r>
              <a:rPr lang="en-US" sz="900" b="1" i="1" dirty="0" smtClean="0">
                <a:latin typeface="Times New Roman"/>
                <a:cs typeface="Times New Roman"/>
              </a:rPr>
              <a:t> </a:t>
            </a:r>
            <a:r>
              <a:rPr lang="ru-RU" sz="900" i="1" dirty="0" smtClean="0">
                <a:latin typeface="Times New Roman"/>
                <a:cs typeface="Times New Roman"/>
              </a:rPr>
              <a:t>ул</a:t>
            </a:r>
            <a:r>
              <a:rPr lang="ru-RU" sz="900" i="1" dirty="0">
                <a:latin typeface="Times New Roman"/>
                <a:cs typeface="Times New Roman"/>
              </a:rPr>
              <a:t>. Валиханова, 13/1, </a:t>
            </a:r>
            <a:r>
              <a:rPr lang="ru-RU" sz="900" i="1" dirty="0" err="1">
                <a:latin typeface="Times New Roman"/>
                <a:cs typeface="Times New Roman"/>
              </a:rPr>
              <a:t>Алматинский</a:t>
            </a:r>
            <a:r>
              <a:rPr lang="ru-RU" sz="900" i="1" dirty="0">
                <a:latin typeface="Times New Roman"/>
                <a:cs typeface="Times New Roman"/>
              </a:rPr>
              <a:t> р-он, Астана, </a:t>
            </a:r>
            <a:r>
              <a:rPr lang="ru-RU" sz="900" i="1" dirty="0" smtClean="0">
                <a:latin typeface="Times New Roman"/>
                <a:cs typeface="Times New Roman"/>
              </a:rPr>
              <a:t>010000, тел</a:t>
            </a:r>
            <a:r>
              <a:rPr lang="ru-RU" sz="900" i="1" dirty="0">
                <a:latin typeface="Times New Roman"/>
                <a:cs typeface="Times New Roman"/>
              </a:rPr>
              <a:t>.: +7 (7172) 21-40-20, </a:t>
            </a:r>
            <a:r>
              <a:rPr lang="en-US" sz="900" i="1" dirty="0" smtClean="0">
                <a:latin typeface="Times New Roman"/>
                <a:cs typeface="Times New Roman"/>
              </a:rPr>
              <a:t>            </a:t>
            </a:r>
            <a:r>
              <a:rPr lang="ru-RU" sz="900" i="1" dirty="0" smtClean="0">
                <a:latin typeface="Times New Roman"/>
                <a:cs typeface="Times New Roman"/>
              </a:rPr>
              <a:t>факс</a:t>
            </a:r>
            <a:r>
              <a:rPr lang="ru-RU" sz="900" i="1" dirty="0">
                <a:latin typeface="Times New Roman"/>
                <a:cs typeface="Times New Roman"/>
              </a:rPr>
              <a:t>: +7 (7172) 21-46-33, </a:t>
            </a:r>
            <a:r>
              <a:rPr lang="ru-RU" sz="900" i="1" dirty="0" err="1">
                <a:latin typeface="Times New Roman"/>
                <a:cs typeface="Times New Roman"/>
              </a:rPr>
              <a:t>e-mail</a:t>
            </a:r>
            <a:r>
              <a:rPr lang="ru-RU" sz="900" i="1" dirty="0">
                <a:latin typeface="Times New Roman"/>
                <a:cs typeface="Times New Roman"/>
              </a:rPr>
              <a:t>: </a:t>
            </a:r>
            <a:r>
              <a:rPr lang="ru-RU" sz="900" i="1" u="sng" dirty="0">
                <a:latin typeface="Times New Roman"/>
                <a:cs typeface="Times New Roman"/>
                <a:hlinkClick r:id="rId5"/>
              </a:rPr>
              <a:t>info@</a:t>
            </a:r>
            <a:r>
              <a:rPr lang="ru-RU" sz="900" i="1" u="sng" dirty="0" smtClean="0">
                <a:latin typeface="Times New Roman"/>
                <a:cs typeface="Times New Roman"/>
                <a:hlinkClick r:id="rId5"/>
              </a:rPr>
              <a:t>biocenter.kz</a:t>
            </a:r>
            <a:endParaRPr lang="ru-RU" sz="900" i="1" u="sng" dirty="0" smtClean="0">
              <a:latin typeface="Times New Roman"/>
              <a:cs typeface="Times New Roman"/>
            </a:endParaRPr>
          </a:p>
          <a:p>
            <a:pPr algn="ctr">
              <a:spcBef>
                <a:spcPts val="300"/>
              </a:spcBef>
            </a:pPr>
            <a:r>
              <a:rPr lang="ru-RU" sz="900" b="1" i="1" dirty="0">
                <a:latin typeface="Times New Roman"/>
                <a:cs typeface="Times New Roman"/>
              </a:rPr>
              <a:t>Республика </a:t>
            </a:r>
            <a:r>
              <a:rPr lang="ru-RU" sz="900" b="1" i="1" dirty="0" smtClean="0">
                <a:latin typeface="Times New Roman"/>
                <a:cs typeface="Times New Roman"/>
              </a:rPr>
              <a:t>Армения:</a:t>
            </a:r>
            <a:r>
              <a:rPr lang="en-US" sz="900" b="1" i="1" dirty="0" smtClean="0">
                <a:latin typeface="Times New Roman"/>
                <a:cs typeface="Times New Roman"/>
              </a:rPr>
              <a:t> </a:t>
            </a:r>
            <a:r>
              <a:rPr lang="ru-RU" sz="900" i="1" dirty="0" smtClean="0">
                <a:latin typeface="Times New Roman"/>
                <a:cs typeface="Times New Roman"/>
              </a:rPr>
              <a:t>ул. Арами, д. 32, г. Ереван, тел.: (+374 96) 19-55-33, </a:t>
            </a:r>
            <a:r>
              <a:rPr lang="en-US" sz="900" i="1" dirty="0" smtClean="0">
                <a:latin typeface="Times New Roman"/>
                <a:cs typeface="Times New Roman"/>
                <a:hlinkClick r:id="rId6"/>
              </a:rPr>
              <a:t>www.iidf.am</a:t>
            </a:r>
            <a:r>
              <a:rPr lang="en-US" sz="900" i="1" dirty="0">
                <a:latin typeface="Times New Roman"/>
                <a:cs typeface="Times New Roman"/>
              </a:rPr>
              <a:t> </a:t>
            </a:r>
            <a:endParaRPr lang="ru-RU" sz="900" dirty="0">
              <a:latin typeface="Times New Roman"/>
              <a:cs typeface="Times New Roman"/>
            </a:endParaRPr>
          </a:p>
          <a:p>
            <a:pPr algn="ctr">
              <a:spcBef>
                <a:spcPts val="300"/>
              </a:spcBef>
            </a:pPr>
            <a:r>
              <a:rPr lang="ru-RU" sz="900" b="1" i="1" dirty="0">
                <a:latin typeface="Times New Roman"/>
                <a:cs typeface="Times New Roman"/>
              </a:rPr>
              <a:t>Российская </a:t>
            </a:r>
            <a:r>
              <a:rPr lang="ru-RU" sz="900" b="1" i="1" dirty="0" smtClean="0">
                <a:latin typeface="Times New Roman"/>
                <a:cs typeface="Times New Roman"/>
              </a:rPr>
              <a:t>Федерация:</a:t>
            </a:r>
            <a:r>
              <a:rPr lang="en-US" sz="900" b="1" i="1" dirty="0" smtClean="0">
                <a:latin typeface="Times New Roman"/>
                <a:cs typeface="Times New Roman"/>
              </a:rPr>
              <a:t> </a:t>
            </a:r>
            <a:r>
              <a:rPr lang="ru-RU" sz="900" i="1" dirty="0" smtClean="0">
                <a:latin typeface="Times New Roman"/>
                <a:cs typeface="Times New Roman"/>
              </a:rPr>
              <a:t>Ленинский </a:t>
            </a:r>
            <a:r>
              <a:rPr lang="ru-RU" sz="900" i="1" dirty="0">
                <a:latin typeface="Times New Roman"/>
                <a:cs typeface="Times New Roman"/>
              </a:rPr>
              <a:t>проспект, д. 33, стр.2, оф. 364, Москва, 119071</a:t>
            </a:r>
            <a:r>
              <a:rPr lang="ru-RU" sz="900" i="1" dirty="0" smtClean="0">
                <a:latin typeface="Times New Roman"/>
                <a:cs typeface="Times New Roman"/>
              </a:rPr>
              <a:t>,</a:t>
            </a:r>
            <a:r>
              <a:rPr lang="en-US" sz="900" i="1" dirty="0" smtClean="0">
                <a:latin typeface="Times New Roman"/>
                <a:cs typeface="Times New Roman"/>
              </a:rPr>
              <a:t> </a:t>
            </a:r>
            <a:r>
              <a:rPr lang="ru-RU" sz="900" i="1" dirty="0" smtClean="0">
                <a:latin typeface="Times New Roman"/>
                <a:cs typeface="Times New Roman"/>
              </a:rPr>
              <a:t>тел</a:t>
            </a:r>
            <a:r>
              <a:rPr lang="ru-RU" sz="900" i="1" dirty="0">
                <a:latin typeface="Times New Roman"/>
                <a:cs typeface="Times New Roman"/>
              </a:rPr>
              <a:t>.: +7 (495) 648-09-13, </a:t>
            </a:r>
            <a:r>
              <a:rPr lang="en-US" sz="900" i="1" dirty="0" smtClean="0">
                <a:latin typeface="Times New Roman"/>
                <a:cs typeface="Times New Roman"/>
              </a:rPr>
              <a:t>             </a:t>
            </a:r>
            <a:r>
              <a:rPr lang="ru-RU" sz="900" i="1" dirty="0" err="1" smtClean="0">
                <a:latin typeface="Times New Roman"/>
                <a:cs typeface="Times New Roman"/>
              </a:rPr>
              <a:t>e</a:t>
            </a:r>
            <a:r>
              <a:rPr lang="ru-RU" sz="900" i="1" dirty="0" err="1">
                <a:latin typeface="Times New Roman"/>
                <a:cs typeface="Times New Roman"/>
              </a:rPr>
              <a:t>-mail</a:t>
            </a:r>
            <a:r>
              <a:rPr lang="ru-RU" sz="900" i="1" dirty="0">
                <a:latin typeface="Times New Roman"/>
                <a:cs typeface="Times New Roman"/>
              </a:rPr>
              <a:t>: </a:t>
            </a:r>
            <a:r>
              <a:rPr lang="ru-RU" sz="900" i="1" u="sng" dirty="0">
                <a:latin typeface="Times New Roman"/>
                <a:cs typeface="Times New Roman"/>
                <a:hlinkClick r:id="rId7"/>
              </a:rPr>
              <a:t>obr@biorosinfo.ru</a:t>
            </a:r>
            <a:r>
              <a:rPr lang="ru-RU" sz="900" i="1" dirty="0">
                <a:latin typeface="Times New Roman"/>
                <a:cs typeface="Times New Roman"/>
              </a:rPr>
              <a:t>, </a:t>
            </a:r>
            <a:r>
              <a:rPr lang="ru-RU" sz="900" i="1" u="sng" dirty="0">
                <a:latin typeface="Times New Roman"/>
                <a:cs typeface="Times New Roman"/>
                <a:hlinkClick r:id="rId8"/>
              </a:rPr>
              <a:t>www.biorosinfo.ru</a:t>
            </a:r>
            <a:r>
              <a:rPr lang="ru-RU" sz="900" i="1" dirty="0">
                <a:latin typeface="Times New Roman"/>
                <a:cs typeface="Times New Roman"/>
              </a:rPr>
              <a:t>  </a:t>
            </a:r>
            <a:endParaRPr lang="ru-RU" sz="900" dirty="0">
              <a:latin typeface="Times New Roman"/>
              <a:cs typeface="Times New Roman"/>
            </a:endParaRPr>
          </a:p>
          <a:p>
            <a:pPr algn="ctr"/>
            <a:endParaRPr lang="en-US" sz="1000" dirty="0"/>
          </a:p>
        </p:txBody>
      </p:sp>
      <p:sp>
        <p:nvSpPr>
          <p:cNvPr id="13" name="Rectangle 12"/>
          <p:cNvSpPr/>
          <p:nvPr/>
        </p:nvSpPr>
        <p:spPr>
          <a:xfrm>
            <a:off x="2483768" y="332656"/>
            <a:ext cx="700194" cy="224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000"/>
              </a:lnSpc>
            </a:pPr>
            <a:r>
              <a:rPr lang="ru-RU" sz="1000" b="1" dirty="0">
                <a:solidFill>
                  <a:srgbClr val="000000"/>
                </a:solidFill>
                <a:latin typeface="Times New Roman"/>
                <a:cs typeface="Times New Roman"/>
              </a:rPr>
              <a:t>ЗАДАЧИ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1520" y="332656"/>
            <a:ext cx="59503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1050" b="1" dirty="0">
                <a:solidFill>
                  <a:srgbClr val="000000"/>
                </a:solidFill>
                <a:latin typeface="Times New Roman"/>
                <a:cs typeface="Times New Roman"/>
              </a:rPr>
              <a:t>ЦЕЛИ</a:t>
            </a:r>
            <a:endParaRPr lang="ru-RU" sz="105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3970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3478</TotalTime>
  <Words>622</Words>
  <Application>Microsoft Office PowerPoint</Application>
  <PresentationFormat>On-screen Show (4:3)</PresentationFormat>
  <Paragraphs>88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Тема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Малов</dc:creator>
  <cp:lastModifiedBy>MARGARITA</cp:lastModifiedBy>
  <cp:revision>52</cp:revision>
  <cp:lastPrinted>2016-11-29T15:46:57Z</cp:lastPrinted>
  <dcterms:created xsi:type="dcterms:W3CDTF">2016-11-29T08:00:18Z</dcterms:created>
  <dcterms:modified xsi:type="dcterms:W3CDTF">2016-12-09T08:15:07Z</dcterms:modified>
</cp:coreProperties>
</file>